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67" r:id="rId4"/>
    <p:sldId id="268" r:id="rId5"/>
    <p:sldId id="269" r:id="rId6"/>
    <p:sldId id="261" r:id="rId7"/>
    <p:sldId id="262" r:id="rId8"/>
    <p:sldId id="275" r:id="rId9"/>
    <p:sldId id="270" r:id="rId10"/>
    <p:sldId id="271" r:id="rId11"/>
    <p:sldId id="272" r:id="rId12"/>
    <p:sldId id="273" r:id="rId13"/>
    <p:sldId id="274"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96" y="-3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450AE5-5445-425D-A7B2-DFE730667058}" type="datetimeFigureOut">
              <a:rPr lang="en-US" smtClean="0"/>
              <a:t>11/15/14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5FE8D5-CF3D-403F-A715-5CBF9DEA5B3C}" type="slidenum">
              <a:rPr lang="en-US" smtClean="0"/>
              <a:t>‹#›</a:t>
            </a:fld>
            <a:endParaRPr lang="en-US"/>
          </a:p>
        </p:txBody>
      </p:sp>
    </p:spTree>
    <p:extLst>
      <p:ext uri="{BB962C8B-B14F-4D97-AF65-F5344CB8AC3E}">
        <p14:creationId xmlns:p14="http://schemas.microsoft.com/office/powerpoint/2010/main" val="286246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47255-B619-4381-9C8D-99E11DFB0397}" type="datetimeFigureOut">
              <a:rPr lang="en-US" smtClean="0"/>
              <a:t>11/15/14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3259143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47255-B619-4381-9C8D-99E11DFB0397}" type="datetimeFigureOut">
              <a:rPr lang="en-US" smtClean="0"/>
              <a:t>11/15/14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48419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47255-B619-4381-9C8D-99E11DFB0397}" type="datetimeFigureOut">
              <a:rPr lang="en-US" smtClean="0"/>
              <a:t>11/15/14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124696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47255-B619-4381-9C8D-99E11DFB0397}" type="datetimeFigureOut">
              <a:rPr lang="en-US" smtClean="0"/>
              <a:t>11/15/14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90436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47255-B619-4381-9C8D-99E11DFB0397}" type="datetimeFigureOut">
              <a:rPr lang="en-US" smtClean="0"/>
              <a:t>11/15/14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2166252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547255-B619-4381-9C8D-99E11DFB0397}" type="datetimeFigureOut">
              <a:rPr lang="en-US" smtClean="0"/>
              <a:t>11/15/14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98920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547255-B619-4381-9C8D-99E11DFB0397}" type="datetimeFigureOut">
              <a:rPr lang="en-US" smtClean="0"/>
              <a:t>11/15/14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300262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547255-B619-4381-9C8D-99E11DFB0397}" type="datetimeFigureOut">
              <a:rPr lang="en-US" smtClean="0"/>
              <a:t>11/15/14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393906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47255-B619-4381-9C8D-99E11DFB0397}" type="datetimeFigureOut">
              <a:rPr lang="en-US" smtClean="0"/>
              <a:t>11/15/14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174541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47255-B619-4381-9C8D-99E11DFB0397}" type="datetimeFigureOut">
              <a:rPr lang="en-US" smtClean="0"/>
              <a:t>11/15/14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325686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47255-B619-4381-9C8D-99E11DFB0397}" type="datetimeFigureOut">
              <a:rPr lang="en-US" smtClean="0"/>
              <a:t>11/15/14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2B15A-DFAB-4689-A61E-A664D99FCD36}" type="slidenum">
              <a:rPr lang="en-US" smtClean="0"/>
              <a:t>‹#›</a:t>
            </a:fld>
            <a:endParaRPr lang="en-US"/>
          </a:p>
        </p:txBody>
      </p:sp>
    </p:spTree>
    <p:extLst>
      <p:ext uri="{BB962C8B-B14F-4D97-AF65-F5344CB8AC3E}">
        <p14:creationId xmlns:p14="http://schemas.microsoft.com/office/powerpoint/2010/main" val="4161624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47255-B619-4381-9C8D-99E11DFB0397}" type="datetimeFigureOut">
              <a:rPr lang="en-US" smtClean="0"/>
              <a:t>11/15/14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B15A-DFAB-4689-A61E-A664D99FCD36}" type="slidenum">
              <a:rPr lang="en-US" smtClean="0"/>
              <a:t>‹#›</a:t>
            </a:fld>
            <a:endParaRPr lang="en-US"/>
          </a:p>
        </p:txBody>
      </p:sp>
    </p:spTree>
    <p:extLst>
      <p:ext uri="{BB962C8B-B14F-4D97-AF65-F5344CB8AC3E}">
        <p14:creationId xmlns:p14="http://schemas.microsoft.com/office/powerpoint/2010/main" val="2589946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04866"/>
            <a:ext cx="8839200" cy="6520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6781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447800"/>
            <a:ext cx="7696200" cy="3046988"/>
          </a:xfrm>
          <a:prstGeom prst="rect">
            <a:avLst/>
          </a:prstGeom>
          <a:noFill/>
        </p:spPr>
        <p:txBody>
          <a:bodyPr wrap="square" rtlCol="0">
            <a:spAutoFit/>
          </a:bodyPr>
          <a:lstStyle/>
          <a:p>
            <a:pPr lvl="0"/>
            <a:r>
              <a:rPr lang="en-US" sz="3200" dirty="0" smtClean="0"/>
              <a:t>“</a:t>
            </a:r>
            <a:r>
              <a:rPr lang="en-US" sz="3200" dirty="0"/>
              <a:t>Teacher, which commandment in the law is the greatest?</a:t>
            </a:r>
            <a:r>
              <a:rPr lang="en-US" sz="3200" dirty="0" smtClean="0"/>
              <a:t>”</a:t>
            </a:r>
            <a:r>
              <a:rPr lang="en-US" sz="3200" baseline="30000" dirty="0"/>
              <a:t> </a:t>
            </a:r>
            <a:r>
              <a:rPr lang="en-US" sz="3200" dirty="0" smtClean="0"/>
              <a:t>He </a:t>
            </a:r>
            <a:r>
              <a:rPr lang="en-US" sz="3200" dirty="0"/>
              <a:t>said to him, “’You shall love the Lord your God with all your heart, and with all your soul, and with all your mind.’ </a:t>
            </a:r>
            <a:r>
              <a:rPr lang="en-US" sz="3200" baseline="30000" dirty="0"/>
              <a:t>38</a:t>
            </a:r>
            <a:r>
              <a:rPr lang="en-US" sz="3200" dirty="0"/>
              <a:t>This is the greatest and first commandment.</a:t>
            </a:r>
            <a:r>
              <a:rPr lang="en-US" sz="3200" dirty="0"/>
              <a:t> </a:t>
            </a:r>
            <a:endParaRPr lang="en-US" sz="3200" dirty="0"/>
          </a:p>
        </p:txBody>
      </p:sp>
      <p:sp>
        <p:nvSpPr>
          <p:cNvPr id="5" name="TextBox 4"/>
          <p:cNvSpPr txBox="1"/>
          <p:nvPr/>
        </p:nvSpPr>
        <p:spPr>
          <a:xfrm>
            <a:off x="4800600" y="5334000"/>
            <a:ext cx="3429000" cy="523220"/>
          </a:xfrm>
          <a:prstGeom prst="rect">
            <a:avLst/>
          </a:prstGeom>
          <a:noFill/>
        </p:spPr>
        <p:txBody>
          <a:bodyPr wrap="square" rtlCol="0">
            <a:spAutoFit/>
          </a:bodyPr>
          <a:lstStyle/>
          <a:p>
            <a:pPr algn="r"/>
            <a:r>
              <a:rPr lang="en-US" sz="2800" dirty="0" smtClean="0"/>
              <a:t>Matthew 22v34-40</a:t>
            </a:r>
            <a:endParaRPr lang="en-US" sz="2800" dirty="0"/>
          </a:p>
        </p:txBody>
      </p:sp>
    </p:spTree>
    <p:extLst>
      <p:ext uri="{BB962C8B-B14F-4D97-AF65-F5344CB8AC3E}">
        <p14:creationId xmlns:p14="http://schemas.microsoft.com/office/powerpoint/2010/main" val="89195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905000"/>
            <a:ext cx="7696200" cy="2062103"/>
          </a:xfrm>
          <a:prstGeom prst="rect">
            <a:avLst/>
          </a:prstGeom>
          <a:noFill/>
        </p:spPr>
        <p:txBody>
          <a:bodyPr wrap="square" rtlCol="0">
            <a:spAutoFit/>
          </a:bodyPr>
          <a:lstStyle/>
          <a:p>
            <a:pPr lvl="1"/>
            <a:r>
              <a:rPr lang="en-US" sz="3200" dirty="0" smtClean="0"/>
              <a:t>And </a:t>
            </a:r>
            <a:r>
              <a:rPr lang="en-US" sz="3200" dirty="0"/>
              <a:t>a second is like it: ‘You shall love your neighbor as yourself.</a:t>
            </a:r>
            <a:r>
              <a:rPr lang="en-US" sz="3200" dirty="0" smtClean="0"/>
              <a:t>’ On </a:t>
            </a:r>
            <a:r>
              <a:rPr lang="en-US" sz="3200" dirty="0"/>
              <a:t>these two commandments hang all the law and the prophets.”</a:t>
            </a:r>
          </a:p>
        </p:txBody>
      </p:sp>
      <p:sp>
        <p:nvSpPr>
          <p:cNvPr id="5" name="TextBox 4"/>
          <p:cNvSpPr txBox="1"/>
          <p:nvPr/>
        </p:nvSpPr>
        <p:spPr>
          <a:xfrm>
            <a:off x="4800600" y="5334000"/>
            <a:ext cx="3429000" cy="523220"/>
          </a:xfrm>
          <a:prstGeom prst="rect">
            <a:avLst/>
          </a:prstGeom>
          <a:noFill/>
        </p:spPr>
        <p:txBody>
          <a:bodyPr wrap="square" rtlCol="0">
            <a:spAutoFit/>
          </a:bodyPr>
          <a:lstStyle/>
          <a:p>
            <a:pPr algn="r"/>
            <a:r>
              <a:rPr lang="en-US" sz="2800" dirty="0" smtClean="0"/>
              <a:t>Matthew 22v34-40</a:t>
            </a:r>
            <a:endParaRPr lang="en-US" sz="2800" dirty="0"/>
          </a:p>
        </p:txBody>
      </p:sp>
    </p:spTree>
    <p:extLst>
      <p:ext uri="{BB962C8B-B14F-4D97-AF65-F5344CB8AC3E}">
        <p14:creationId xmlns:p14="http://schemas.microsoft.com/office/powerpoint/2010/main" val="1485014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524000"/>
            <a:ext cx="7696200" cy="2554545"/>
          </a:xfrm>
          <a:prstGeom prst="rect">
            <a:avLst/>
          </a:prstGeom>
          <a:noFill/>
        </p:spPr>
        <p:txBody>
          <a:bodyPr wrap="square" rtlCol="0">
            <a:spAutoFit/>
          </a:bodyPr>
          <a:lstStyle/>
          <a:p>
            <a:pPr lvl="0"/>
            <a:r>
              <a:rPr lang="en-US" sz="3200" dirty="0"/>
              <a:t>For just as you once presented your members as slaves to impurity and to greater and greater iniquity, so now present your members as slaves to righteousness for sanctification.</a:t>
            </a:r>
          </a:p>
        </p:txBody>
      </p:sp>
      <p:sp>
        <p:nvSpPr>
          <p:cNvPr id="5" name="TextBox 4"/>
          <p:cNvSpPr txBox="1"/>
          <p:nvPr/>
        </p:nvSpPr>
        <p:spPr>
          <a:xfrm>
            <a:off x="4800600" y="5334000"/>
            <a:ext cx="3429000" cy="523220"/>
          </a:xfrm>
          <a:prstGeom prst="rect">
            <a:avLst/>
          </a:prstGeom>
          <a:noFill/>
        </p:spPr>
        <p:txBody>
          <a:bodyPr wrap="square" rtlCol="0">
            <a:spAutoFit/>
          </a:bodyPr>
          <a:lstStyle/>
          <a:p>
            <a:pPr algn="r"/>
            <a:r>
              <a:rPr lang="en-US" sz="2800" dirty="0" smtClean="0"/>
              <a:t>Romans 6v19</a:t>
            </a:r>
            <a:endParaRPr lang="en-US" sz="2800" dirty="0"/>
          </a:p>
        </p:txBody>
      </p:sp>
    </p:spTree>
    <p:extLst>
      <p:ext uri="{BB962C8B-B14F-4D97-AF65-F5344CB8AC3E}">
        <p14:creationId xmlns:p14="http://schemas.microsoft.com/office/powerpoint/2010/main" val="452317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524000"/>
            <a:ext cx="7696200" cy="2554545"/>
          </a:xfrm>
          <a:prstGeom prst="rect">
            <a:avLst/>
          </a:prstGeom>
          <a:noFill/>
        </p:spPr>
        <p:txBody>
          <a:bodyPr wrap="square" rtlCol="0">
            <a:spAutoFit/>
          </a:bodyPr>
          <a:lstStyle/>
          <a:p>
            <a:pPr lvl="0"/>
            <a:r>
              <a:rPr lang="en-US" sz="3200" dirty="0"/>
              <a:t>But now that you have been freed from sin and enslaved to God, the advantage you get is sanctification. The end is eternal life. </a:t>
            </a:r>
            <a:r>
              <a:rPr lang="en-US" sz="3200" baseline="30000" dirty="0"/>
              <a:t>23</a:t>
            </a:r>
            <a:r>
              <a:rPr lang="en-US" sz="3200" dirty="0"/>
              <a:t>For the wages of sin is death, but the free gift of God is eternal life in Christ Jesus our Lord.</a:t>
            </a:r>
          </a:p>
        </p:txBody>
      </p:sp>
      <p:sp>
        <p:nvSpPr>
          <p:cNvPr id="5" name="TextBox 4"/>
          <p:cNvSpPr txBox="1"/>
          <p:nvPr/>
        </p:nvSpPr>
        <p:spPr>
          <a:xfrm>
            <a:off x="4800600" y="5334000"/>
            <a:ext cx="3429000" cy="523220"/>
          </a:xfrm>
          <a:prstGeom prst="rect">
            <a:avLst/>
          </a:prstGeom>
          <a:noFill/>
        </p:spPr>
        <p:txBody>
          <a:bodyPr wrap="square" rtlCol="0">
            <a:spAutoFit/>
          </a:bodyPr>
          <a:lstStyle/>
          <a:p>
            <a:pPr algn="r"/>
            <a:r>
              <a:rPr lang="en-US" sz="2800" dirty="0" smtClean="0"/>
              <a:t>Romans 6v22-23</a:t>
            </a:r>
            <a:endParaRPr lang="en-US" sz="2800" dirty="0"/>
          </a:p>
        </p:txBody>
      </p:sp>
    </p:spTree>
    <p:extLst>
      <p:ext uri="{BB962C8B-B14F-4D97-AF65-F5344CB8AC3E}">
        <p14:creationId xmlns:p14="http://schemas.microsoft.com/office/powerpoint/2010/main" val="3443958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2.bp.blogspot.com/_xV24Rq7bDJU/TQpM2AHNo2I/AAAAAAAAAAQ/IoaeL71W3DE/S760/Breaking-The-Chains-Of-Deb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19100"/>
            <a:ext cx="8001000" cy="6000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457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cdn.snappages.com/yqpe7c/assets/blog_506830_2517159_140699443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10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524000"/>
            <a:ext cx="7696200" cy="4031873"/>
          </a:xfrm>
          <a:prstGeom prst="rect">
            <a:avLst/>
          </a:prstGeom>
          <a:noFill/>
        </p:spPr>
        <p:txBody>
          <a:bodyPr wrap="square" rtlCol="0">
            <a:spAutoFit/>
          </a:bodyPr>
          <a:lstStyle/>
          <a:p>
            <a:pPr lvl="0"/>
            <a:r>
              <a:rPr lang="en-US" sz="3200" dirty="0" smtClean="0"/>
              <a:t>“So </a:t>
            </a:r>
            <a:r>
              <a:rPr lang="en-US" sz="3200" dirty="0"/>
              <a:t>you also must consider yourselves dead to sin and alive to God in Christ Jesus. </a:t>
            </a:r>
            <a:r>
              <a:rPr lang="en-US" sz="3200" i="1" dirty="0" smtClean="0"/>
              <a:t>Therefore</a:t>
            </a:r>
            <a:r>
              <a:rPr lang="en-US" sz="3200" i="1" dirty="0"/>
              <a:t>, do not let sin exercise dominion in your mortal bodies, to make you obey their passions. </a:t>
            </a:r>
            <a:r>
              <a:rPr lang="en-US" sz="3200" i="1" dirty="0" smtClean="0"/>
              <a:t>No </a:t>
            </a:r>
            <a:r>
              <a:rPr lang="en-US" sz="3200" i="1" dirty="0"/>
              <a:t>longer present your members to sin as instruments of wickedness</a:t>
            </a:r>
            <a:r>
              <a:rPr lang="en-US" sz="3200" i="1" dirty="0" smtClean="0"/>
              <a:t>,…”</a:t>
            </a:r>
            <a:r>
              <a:rPr lang="en-US" sz="3200" dirty="0" smtClean="0"/>
              <a:t> </a:t>
            </a:r>
            <a:endParaRPr lang="en-US" sz="3200" dirty="0"/>
          </a:p>
          <a:p>
            <a:endParaRPr lang="en-US" sz="3200" dirty="0"/>
          </a:p>
        </p:txBody>
      </p:sp>
      <p:sp>
        <p:nvSpPr>
          <p:cNvPr id="5" name="TextBox 4"/>
          <p:cNvSpPr txBox="1"/>
          <p:nvPr/>
        </p:nvSpPr>
        <p:spPr>
          <a:xfrm>
            <a:off x="5334000" y="5334000"/>
            <a:ext cx="2895600" cy="523220"/>
          </a:xfrm>
          <a:prstGeom prst="rect">
            <a:avLst/>
          </a:prstGeom>
          <a:noFill/>
        </p:spPr>
        <p:txBody>
          <a:bodyPr wrap="square" rtlCol="0">
            <a:spAutoFit/>
          </a:bodyPr>
          <a:lstStyle/>
          <a:p>
            <a:pPr algn="r"/>
            <a:r>
              <a:rPr lang="en-US" sz="2800" dirty="0" smtClean="0"/>
              <a:t>Romans 6v11-14</a:t>
            </a:r>
            <a:endParaRPr lang="en-US" sz="2800" dirty="0"/>
          </a:p>
        </p:txBody>
      </p:sp>
    </p:spTree>
    <p:extLst>
      <p:ext uri="{BB962C8B-B14F-4D97-AF65-F5344CB8AC3E}">
        <p14:creationId xmlns:p14="http://schemas.microsoft.com/office/powerpoint/2010/main" val="44207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524000"/>
            <a:ext cx="7696200" cy="3046988"/>
          </a:xfrm>
          <a:prstGeom prst="rect">
            <a:avLst/>
          </a:prstGeom>
          <a:noFill/>
        </p:spPr>
        <p:txBody>
          <a:bodyPr wrap="square" rtlCol="0">
            <a:spAutoFit/>
          </a:bodyPr>
          <a:lstStyle/>
          <a:p>
            <a:pPr lvl="0"/>
            <a:r>
              <a:rPr lang="en-US" sz="3200" b="1" dirty="0" smtClean="0"/>
              <a:t>“…</a:t>
            </a:r>
            <a:r>
              <a:rPr lang="en-US" sz="3200" b="1" u="sng" dirty="0" smtClean="0"/>
              <a:t>but</a:t>
            </a:r>
            <a:r>
              <a:rPr lang="en-US" sz="3200" dirty="0" smtClean="0"/>
              <a:t> </a:t>
            </a:r>
            <a:r>
              <a:rPr lang="en-US" sz="3200" dirty="0"/>
              <a:t>present yourselves to God as those who have been brought from death to life, and present your members to God as instruments of righteousness. </a:t>
            </a:r>
            <a:r>
              <a:rPr lang="en-US" sz="3200" dirty="0" smtClean="0"/>
              <a:t>For </a:t>
            </a:r>
            <a:r>
              <a:rPr lang="en-US" sz="3200" dirty="0"/>
              <a:t>sin will have no dominion over you, since you are not under law but under grace</a:t>
            </a:r>
            <a:r>
              <a:rPr lang="en-US" sz="3200" dirty="0" smtClean="0"/>
              <a:t>.”</a:t>
            </a:r>
            <a:r>
              <a:rPr lang="en-US" sz="3200" dirty="0"/>
              <a:t> </a:t>
            </a:r>
            <a:r>
              <a:rPr lang="en-US" sz="3200" dirty="0"/>
              <a:t> </a:t>
            </a:r>
          </a:p>
        </p:txBody>
      </p:sp>
      <p:sp>
        <p:nvSpPr>
          <p:cNvPr id="5" name="TextBox 4"/>
          <p:cNvSpPr txBox="1"/>
          <p:nvPr/>
        </p:nvSpPr>
        <p:spPr>
          <a:xfrm>
            <a:off x="5334000" y="5334000"/>
            <a:ext cx="2895600" cy="523220"/>
          </a:xfrm>
          <a:prstGeom prst="rect">
            <a:avLst/>
          </a:prstGeom>
          <a:noFill/>
        </p:spPr>
        <p:txBody>
          <a:bodyPr wrap="square" rtlCol="0">
            <a:spAutoFit/>
          </a:bodyPr>
          <a:lstStyle/>
          <a:p>
            <a:pPr algn="r"/>
            <a:r>
              <a:rPr lang="en-US" sz="2800" dirty="0" smtClean="0"/>
              <a:t>Romans 6v13b-14</a:t>
            </a:r>
            <a:endParaRPr lang="en-US" sz="2800" dirty="0"/>
          </a:p>
        </p:txBody>
      </p:sp>
    </p:spTree>
    <p:extLst>
      <p:ext uri="{BB962C8B-B14F-4D97-AF65-F5344CB8AC3E}">
        <p14:creationId xmlns:p14="http://schemas.microsoft.com/office/powerpoint/2010/main" val="314793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2438400"/>
            <a:ext cx="7696200" cy="1569660"/>
          </a:xfrm>
          <a:prstGeom prst="rect">
            <a:avLst/>
          </a:prstGeom>
          <a:noFill/>
        </p:spPr>
        <p:txBody>
          <a:bodyPr wrap="square" rtlCol="0">
            <a:spAutoFit/>
          </a:bodyPr>
          <a:lstStyle/>
          <a:p>
            <a:pPr lvl="0"/>
            <a:r>
              <a:rPr lang="en-US" sz="3200" dirty="0" smtClean="0"/>
              <a:t>“What </a:t>
            </a:r>
            <a:r>
              <a:rPr lang="en-US" sz="3200" dirty="0"/>
              <a:t>then? </a:t>
            </a:r>
            <a:r>
              <a:rPr lang="en-US" sz="3200" i="1" dirty="0"/>
              <a:t>Should we sin because we are not under law but under grace? </a:t>
            </a:r>
            <a:r>
              <a:rPr lang="en-US" sz="3200" u="sng" dirty="0"/>
              <a:t>By no means</a:t>
            </a:r>
            <a:r>
              <a:rPr lang="en-US" sz="3200" u="sng" dirty="0" smtClean="0"/>
              <a:t>!” </a:t>
            </a:r>
            <a:endParaRPr lang="en-US" sz="3200" u="sng" dirty="0"/>
          </a:p>
        </p:txBody>
      </p:sp>
      <p:sp>
        <p:nvSpPr>
          <p:cNvPr id="5" name="TextBox 4"/>
          <p:cNvSpPr txBox="1"/>
          <p:nvPr/>
        </p:nvSpPr>
        <p:spPr>
          <a:xfrm>
            <a:off x="5334000" y="5334000"/>
            <a:ext cx="2895600" cy="523220"/>
          </a:xfrm>
          <a:prstGeom prst="rect">
            <a:avLst/>
          </a:prstGeom>
          <a:noFill/>
        </p:spPr>
        <p:txBody>
          <a:bodyPr wrap="square" rtlCol="0">
            <a:spAutoFit/>
          </a:bodyPr>
          <a:lstStyle/>
          <a:p>
            <a:pPr algn="r"/>
            <a:r>
              <a:rPr lang="en-US" sz="2800" dirty="0" smtClean="0"/>
              <a:t>Romans 6v15</a:t>
            </a:r>
            <a:endParaRPr lang="en-US" sz="2800" dirty="0"/>
          </a:p>
        </p:txBody>
      </p:sp>
    </p:spTree>
    <p:extLst>
      <p:ext uri="{BB962C8B-B14F-4D97-AF65-F5344CB8AC3E}">
        <p14:creationId xmlns:p14="http://schemas.microsoft.com/office/powerpoint/2010/main" val="197316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676400"/>
            <a:ext cx="7696200" cy="2554545"/>
          </a:xfrm>
          <a:prstGeom prst="rect">
            <a:avLst/>
          </a:prstGeom>
          <a:noFill/>
        </p:spPr>
        <p:txBody>
          <a:bodyPr wrap="square" rtlCol="0">
            <a:spAutoFit/>
          </a:bodyPr>
          <a:lstStyle/>
          <a:p>
            <a:pPr lvl="0"/>
            <a:r>
              <a:rPr lang="en-US" sz="3200" dirty="0" smtClean="0"/>
              <a:t>“Do </a:t>
            </a:r>
            <a:r>
              <a:rPr lang="en-US" sz="3200" dirty="0"/>
              <a:t>you not know that if you present yourselves to anyone as obedient slaves, you are slaves of the one whom you obey, either of sin, which leads to death, or of obedience, which leads to righteousness</a:t>
            </a:r>
            <a:r>
              <a:rPr lang="en-US" sz="3200" dirty="0" smtClean="0"/>
              <a:t>?”</a:t>
            </a:r>
            <a:endParaRPr lang="en-US" sz="3200" dirty="0"/>
          </a:p>
        </p:txBody>
      </p:sp>
      <p:sp>
        <p:nvSpPr>
          <p:cNvPr id="5" name="TextBox 4"/>
          <p:cNvSpPr txBox="1"/>
          <p:nvPr/>
        </p:nvSpPr>
        <p:spPr>
          <a:xfrm>
            <a:off x="5334000" y="5334000"/>
            <a:ext cx="2895600" cy="523220"/>
          </a:xfrm>
          <a:prstGeom prst="rect">
            <a:avLst/>
          </a:prstGeom>
          <a:noFill/>
        </p:spPr>
        <p:txBody>
          <a:bodyPr wrap="square" rtlCol="0">
            <a:spAutoFit/>
          </a:bodyPr>
          <a:lstStyle/>
          <a:p>
            <a:pPr algn="r"/>
            <a:r>
              <a:rPr lang="en-US" sz="2800" dirty="0" smtClean="0"/>
              <a:t>Romans 6v16</a:t>
            </a:r>
            <a:endParaRPr lang="en-US" sz="2800" dirty="0"/>
          </a:p>
        </p:txBody>
      </p:sp>
    </p:spTree>
    <p:extLst>
      <p:ext uri="{BB962C8B-B14F-4D97-AF65-F5344CB8AC3E}">
        <p14:creationId xmlns:p14="http://schemas.microsoft.com/office/powerpoint/2010/main" val="79185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thehappyhomeowner.net/wp-content/uploads/2013/02/Money-S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90600"/>
            <a:ext cx="7263666"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031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jewishjournal.com/images/made/bf20ff0b6dded448/cov_hands-iphone_4814_539_332_c1.png"/>
          <p:cNvPicPr>
            <a:picLocks noChangeAspect="1" noChangeArrowheads="1"/>
          </p:cNvPicPr>
          <p:nvPr/>
        </p:nvPicPr>
        <p:blipFill rotWithShape="1">
          <a:blip r:embed="rId2">
            <a:extLst>
              <a:ext uri="{28A0092B-C50C-407E-A947-70E740481C1C}">
                <a14:useLocalDpi xmlns:a14="http://schemas.microsoft.com/office/drawing/2010/main" val="0"/>
              </a:ext>
            </a:extLst>
          </a:blip>
          <a:srcRect l="44953"/>
          <a:stretch/>
        </p:blipFill>
        <p:spPr bwMode="auto">
          <a:xfrm>
            <a:off x="609600" y="157282"/>
            <a:ext cx="7239000" cy="6224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5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descr="how-happy-are-your-photos-new-web-tool-sees-emotions-in-pictures-5cdc50522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1769444"/>
            <a:ext cx="6477000" cy="3640756"/>
          </a:xfrm>
          <a:prstGeom prst="rect">
            <a:avLst/>
          </a:prstGeom>
        </p:spPr>
      </p:pic>
    </p:spTree>
    <p:extLst>
      <p:ext uri="{BB962C8B-B14F-4D97-AF65-F5344CB8AC3E}">
        <p14:creationId xmlns:p14="http://schemas.microsoft.com/office/powerpoint/2010/main" val="135371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525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85800" y="1143000"/>
            <a:ext cx="7696200" cy="4031873"/>
          </a:xfrm>
          <a:prstGeom prst="rect">
            <a:avLst/>
          </a:prstGeom>
          <a:noFill/>
        </p:spPr>
        <p:txBody>
          <a:bodyPr wrap="square" rtlCol="0">
            <a:spAutoFit/>
          </a:bodyPr>
          <a:lstStyle/>
          <a:p>
            <a:pPr lvl="0"/>
            <a:r>
              <a:rPr lang="en-US" sz="3200" dirty="0"/>
              <a:t>“In everything do to others as you would have them do to you; for this is the law and the prophets. </a:t>
            </a:r>
            <a:r>
              <a:rPr lang="en-US" sz="3200" dirty="0" smtClean="0"/>
              <a:t>“</a:t>
            </a:r>
            <a:r>
              <a:rPr lang="en-US" sz="3200" dirty="0"/>
              <a:t>Enter through the narrow gate; for the gate is wide and the road is easy that leads to destruction, and there are many who take it. </a:t>
            </a:r>
            <a:r>
              <a:rPr lang="en-US" sz="3200" dirty="0" smtClean="0"/>
              <a:t>For </a:t>
            </a:r>
            <a:r>
              <a:rPr lang="en-US" sz="3200" dirty="0"/>
              <a:t>the gate is narrow and the road is hard that leads to life, and there are few who find it</a:t>
            </a:r>
            <a:r>
              <a:rPr lang="en-US" sz="3200" dirty="0" smtClean="0"/>
              <a:t>.” </a:t>
            </a:r>
            <a:endParaRPr lang="en-US" sz="3200" dirty="0"/>
          </a:p>
        </p:txBody>
      </p:sp>
      <p:sp>
        <p:nvSpPr>
          <p:cNvPr id="5" name="TextBox 4"/>
          <p:cNvSpPr txBox="1"/>
          <p:nvPr/>
        </p:nvSpPr>
        <p:spPr>
          <a:xfrm>
            <a:off x="5334000" y="5334000"/>
            <a:ext cx="2895600" cy="523220"/>
          </a:xfrm>
          <a:prstGeom prst="rect">
            <a:avLst/>
          </a:prstGeom>
          <a:noFill/>
        </p:spPr>
        <p:txBody>
          <a:bodyPr wrap="square" rtlCol="0">
            <a:spAutoFit/>
          </a:bodyPr>
          <a:lstStyle/>
          <a:p>
            <a:pPr algn="r"/>
            <a:r>
              <a:rPr lang="en-US" sz="2800" dirty="0" smtClean="0"/>
              <a:t>Matthew 7v13-14</a:t>
            </a:r>
            <a:endParaRPr lang="en-US" sz="2800" dirty="0"/>
          </a:p>
        </p:txBody>
      </p:sp>
    </p:spTree>
    <p:extLst>
      <p:ext uri="{BB962C8B-B14F-4D97-AF65-F5344CB8AC3E}">
        <p14:creationId xmlns:p14="http://schemas.microsoft.com/office/powerpoint/2010/main" val="4065186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288</Words>
  <Application>Microsoft Macintosh PowerPoint</Application>
  <PresentationFormat>On-screen Show (4:3)</PresentationFormat>
  <Paragraphs>18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Secretary</dc:creator>
  <cp:lastModifiedBy>David Oseguera</cp:lastModifiedBy>
  <cp:revision>17</cp:revision>
  <dcterms:created xsi:type="dcterms:W3CDTF">2014-11-13T23:37:22Z</dcterms:created>
  <dcterms:modified xsi:type="dcterms:W3CDTF">2014-11-15T18:37:35Z</dcterms:modified>
</cp:coreProperties>
</file>